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9" autoAdjust="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EA002B-F792-4680-89C9-CF3BC6F60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EE8C71-3B12-4C29-B414-F06E69B05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9FE24CA-9B1C-433E-B4AC-5364A9079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DF5B60A-A0DD-4EF4-AADD-F783B122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5A361DE-734B-42C8-AED5-4F628A4A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75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B3B1DD-1A36-46AC-A222-AAF1A0EC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2A1F547-2A5D-49A1-A548-03DDA4026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AB1A69E-4E00-43EA-A7D3-ABBA4D5B4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E0FC12-82B3-44D3-AEF7-8911C847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FA17017-F259-4CFB-B64F-2A21C4A4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698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07E085FA-4C14-417B-A88A-C6B759A070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326268A-E5F7-432A-8D86-0FB2E0E62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B51529E-4622-4629-B59C-D0EB9625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9CFC0B-2BBD-4B79-B67F-34B018AF9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930C0FA-CF7E-43CC-92E3-E02D5B0D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381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DF449E-8597-494C-B936-0B5F0CCD0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887DA9-097E-4D37-91CF-917D3D843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B6B3DBE-2D71-4B13-9F88-27CB5744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34DE8A9-80E6-47C3-8089-8F89B7F0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755CCAC-C217-4694-A519-BE0A2D17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167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2E453D-7E97-48A2-9D47-D507A7B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6336C1F-536A-428F-A362-419E2504B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4397B51-30A8-4FAA-812C-5738749D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5762456-79C7-4EA2-9E24-F653D425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572F50D-D6BA-47D1-8568-78E00169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698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E5509D-CF50-4DBD-9F3A-A4EEF783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3C4D3E-E895-422D-8C1C-3C2CBBB68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9067218-AF17-458D-83AB-C49B0E3D6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7F15CB5-9357-421B-A57E-9D08FA1A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D0E879C-0DBA-41FF-BFED-09F8D3665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A85EF21-FB93-44EF-B6F2-755B4A5F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359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C969E4-9B14-46C8-AE1F-840FD356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F161082-62C7-4F9A-B43F-72B8E62A9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6937769-A7B0-4316-80AA-3E675AF5E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A6ECF68-934C-4D92-8156-83F5B0060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A2C463D-04DD-4BAC-A6BA-4D8ED3631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F830C993-7A7C-4E49-9E16-BD213EB4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428A500E-E6C2-46DF-98C1-E68FCDD9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FCA81A8C-26FD-4B05-B10D-97629D34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0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B147FD-75B5-47A6-A2CA-30069E05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6A1EC5D-8F54-4911-A7BE-96F391B1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233C950-5C54-43E7-A2B1-202892A5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A1F9BB8-7EBF-413E-806B-5BC88C95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801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5B23AC7B-50DF-4768-AC57-908CC60F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FEAFC27-D3D6-4836-8230-CCB5F1DA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6A1AEF6-0A1A-4119-A330-0E40C839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324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64DE05-DA88-41C1-858D-9F43EB48E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52F5E7D-B26C-40A4-A1E4-3F3F06D51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C0B7D86-0D9B-4648-BD93-71013C2A8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A3B253D-AF25-403C-890E-46A571798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3D364FA-9968-4B62-8E4F-69FF836A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BFEE395-4B2E-40D0-968C-5BF525B6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391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B38632-038A-4FDD-A53A-0C8558431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2495EB9-EC2D-44E0-8784-70322BABF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93B6E73-33C9-4F64-98ED-D8004BD67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F72FBB8-68E0-41A2-8106-84F0AF26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97A0DC0-A79C-4B9F-BBDC-3021912D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E82D47A-C0B5-4142-8B96-BCEFA7A3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200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C1F6622-6A3F-48C6-9CC5-F0BD4798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2554F2C-B0DF-4712-B773-C25D24286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8C11F5A-A4FF-4D98-8832-4920A46F9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126F-56F8-4463-8E5F-C7DE5FC3A36A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E3DE199-F237-4DCE-AED7-D39E76E5C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C795036-B7D9-4C5F-9AED-269689039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4C2A-38FF-4515-A3A7-B827D9BC87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490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ukpc365:8089/media/legacy_files/OdprtiDostop/Nacionalna_strategija_odprtega_dostopa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lj.si/mma/ugodnosti7/2022021715135170/" TargetMode="External"/><Relationship Id="rId2" Type="http://schemas.openxmlformats.org/officeDocument/2006/relationships/hyperlink" Target="https://www.uni-lj.si/raziskovalno_in_razvojno_delo/odprta_znano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tk.uni-lj.si/konzorciji-ctk/" TargetMode="External"/><Relationship Id="rId4" Type="http://schemas.openxmlformats.org/officeDocument/2006/relationships/hyperlink" Target="https://mreznik.nuk.uni-lj.si/sl/odprta-znanost/ugodnosti-za-raziskoval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NAČINI ODPRTEGA OBJAVLJANJA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b="1" dirty="0">
                <a:solidFill>
                  <a:srgbClr val="F39C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ZLATA POT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odprta objava članka v </a:t>
            </a:r>
            <a:r>
              <a:rPr lang="sl-SI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odprtodostopni</a:t>
            </a: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recenzirani reviji</a:t>
            </a:r>
          </a:p>
          <a:p>
            <a:pPr marL="0" indent="0" algn="just">
              <a:buNone/>
            </a:pP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odprte objave v preoblikovalnih revijah (angl. </a:t>
            </a:r>
            <a:r>
              <a:rPr lang="sl-SI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Transformative</a:t>
            </a: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Journals – TJ):</a:t>
            </a:r>
          </a:p>
          <a:p>
            <a:pPr lvl="1" algn="just"/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objava članka v </a:t>
            </a:r>
            <a:r>
              <a:rPr lang="sl-SI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naročniških znanstvenih revijah v elektronski obliki</a:t>
            </a:r>
            <a:endParaRPr lang="sl-SI" sz="2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odprte objave v revijah, ki so del preoblikovalnih pogodb (angl.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Transformative Agreement, tudi Transformative Model Agreement</a:t>
            </a: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lvl="1" algn="just"/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objava članka v naročniških znanstvenih revijah v elektronski obliki, </a:t>
            </a:r>
            <a:r>
              <a:rPr lang="sl-SI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vključenih v licenčne pogodbe konzorcijev, institucij ali financerjev z založniki znanstvene periodike </a:t>
            </a: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tu gre za pogodbo z vavčerji (brezplačnimi objavami) v dogovorjenem naboru revij založnik</a:t>
            </a:r>
          </a:p>
          <a:p>
            <a:pPr marL="0" indent="0" algn="just">
              <a:buNone/>
            </a:pPr>
            <a:endParaRPr lang="sl-SI" sz="18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b="1" dirty="0">
                <a:solidFill>
                  <a:srgbClr val="1ABC9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ZELENA POT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hkratna </a:t>
            </a:r>
            <a:r>
              <a:rPr lang="sl-SI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objava članka v naročniški reviji in arhiviranje v odprtodostopnem arhivu (repozitoriju)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2584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ZLATA POT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</a:t>
            </a: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dprta objava članka v </a:t>
            </a:r>
            <a:r>
              <a:rPr lang="sl-SI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odprtodostopni</a:t>
            </a: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recenzirani reviji</a:t>
            </a:r>
          </a:p>
          <a:p>
            <a:pPr marL="0" indent="0" algn="just">
              <a:buNone/>
            </a:pP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objavo je zaračunan APC (angl. </a:t>
            </a:r>
            <a:r>
              <a:rPr lang="sl-SI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</a:t>
            </a: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Processing</a:t>
            </a: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Charges</a:t>
            </a: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Članek je takoj po objavi brezplačno dostopen vsem uporabnikom na spletni strani revije. </a:t>
            </a:r>
          </a:p>
          <a:p>
            <a:pPr marL="0" indent="0" algn="just">
              <a:buNone/>
            </a:pP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Avtor zadrži materialne avtorske pravice zase (copyright ©) in dovoli uporabo svojega dela tretjim osebam pod določenimi pogoji (imetnik licence CC založnik). </a:t>
            </a:r>
          </a:p>
          <a:p>
            <a:pPr marL="0" indent="0" algn="just">
              <a:buNone/>
            </a:pP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Načeloma je dovoljena shranitev grafično oblikovane založnike datoteke članka PDF v odprto dostopni repozitorij (npr. RUL).</a:t>
            </a:r>
          </a:p>
        </p:txBody>
      </p:sp>
    </p:spTree>
    <p:extLst>
      <p:ext uri="{BB962C8B-B14F-4D97-AF65-F5344CB8AC3E}">
        <p14:creationId xmlns:p14="http://schemas.microsoft.com/office/powerpoint/2010/main" val="224466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ZLATA POT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7"/>
            <a:ext cx="10515600" cy="50726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odprte objave v preoblikovalnih revijah (angl. </a:t>
            </a:r>
            <a:r>
              <a:rPr lang="sl-SI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Transformative</a:t>
            </a: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Journals – TJ)</a:t>
            </a:r>
          </a:p>
          <a:p>
            <a:pPr marL="0" indent="0" algn="just"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 za naročniške, hibridne revije, katerih založniki so se zavezali k postopni preobrazbi v odprto dostopen založniški model. Koalicija S objavlja seznam založnikov, ki so pristopili k preobrazbi revij, med njimi so na primer Cambridge University Press (209 revij), Springer Nature (1.700 revij),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British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Journals (33 revij), Elsevier (160 revij).</a:t>
            </a:r>
          </a:p>
          <a:p>
            <a:pPr marL="457200" lvl="1" indent="0" algn="ctr">
              <a:buNone/>
            </a:pP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Objava članka v </a:t>
            </a:r>
            <a:r>
              <a:rPr lang="sl-SI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naročniških znanstvenih revijah v elektronski obliki</a:t>
            </a:r>
            <a:endParaRPr lang="sl-SI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objavo zaračunan APC. Članek je takoj po objavi brezplačno dostopen vsem uporabnikom na spletni strani revije. </a:t>
            </a:r>
          </a:p>
          <a:p>
            <a:pPr marL="0" indent="0" algn="just">
              <a:buNone/>
            </a:pP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Avtor zadrži materialne avtorske pravice (©) za svoj odprto dostopni članek (imetnik licence CC založnik) v sicer naročniški znanstveni reviji.</a:t>
            </a:r>
          </a:p>
          <a:p>
            <a:pPr marL="0" indent="0" algn="just">
              <a:buNone/>
            </a:pPr>
            <a:r>
              <a:rPr lang="sl-SI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Drugi </a:t>
            </a:r>
            <a:r>
              <a:rPr lang="sl-SI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avtorji člankov so v isti reviji dostopni preko naročnine, materialno avtorsko pravico prenesli založbi</a:t>
            </a:r>
            <a:r>
              <a:rPr lang="sl-S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569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ZLATA POT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7"/>
            <a:ext cx="10515600" cy="50726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odprte objave v revijah, ki so del preoblikovalnih pogodb (angl.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Transformative Agreement</a:t>
            </a: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sl-SI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 za naročniške, hibridne revije, vključene v licenčne pogodbe konzorcijev, institucij ali financerjev z založniki znanstvene periodike,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</a:t>
            </a:r>
            <a:r>
              <a:rPr lang="sl-SI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ozi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 </a:t>
            </a:r>
            <a:r>
              <a:rPr lang="sl-SI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 pogodbe. Omogočajo prehod iz obstoječih, naročniških modelov za branje v financiranje odprto dostopnega založništva. Običajno gre za pogodbo z vavčerji (brezplačnimi objavami) v dogovorjenem naboru revij založnika.</a:t>
            </a:r>
            <a:endParaRPr lang="sl-SI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Objava članka v naročniških znanstvenih revijah v elektronski obliki, </a:t>
            </a:r>
            <a:r>
              <a:rPr lang="sl-SI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vključenih v licenčne pogodbe konzorcijev, institucij ali financerjev z založniki znanstvene periodike (vavčerji) </a:t>
            </a:r>
          </a:p>
          <a:p>
            <a:pPr marL="0" indent="0" algn="just">
              <a:buNone/>
            </a:pPr>
            <a:r>
              <a:rPr lang="sl-S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objavo zaračunan APC, ki ga plačamo z vavčerjem.</a:t>
            </a:r>
          </a:p>
          <a:p>
            <a:pPr marL="0" indent="0" algn="just">
              <a:buNone/>
            </a:pPr>
            <a:r>
              <a:rPr lang="sl-S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Članek je takoj po objavi brezplačno dostopen vsem uporabnikom na spletni strani revije. </a:t>
            </a:r>
          </a:p>
          <a:p>
            <a:pPr marL="0" indent="0" algn="just">
              <a:buNone/>
            </a:pPr>
            <a:r>
              <a:rPr lang="sl-S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Avtor zadrži materialne avtorske pravice (©) za svoj odprto dostopni članek (imetnik licence CC založnik) v sicer naročniški znanstveni reviji. </a:t>
            </a:r>
          </a:p>
          <a:p>
            <a:pPr marL="0" indent="0" algn="just">
              <a:buNone/>
            </a:pPr>
            <a:endParaRPr lang="sl-SI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2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ZELENA POT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Hkratna </a:t>
            </a:r>
            <a:r>
              <a:rPr lang="sl-SI" sz="3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objava članka v naročniški reviji ter arhiviranje v odprtodostopnem arhivu</a:t>
            </a:r>
            <a:endParaRPr lang="sl-SI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Avtor arhivira končno recenzirano različico dela (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prednatis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postprint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sprejetega v objavo v naročniško znanstveno revijo (ali kak drug tip publikacije) v odprtodostopnem arhivu (repozitorij).</a:t>
            </a:r>
          </a:p>
          <a:p>
            <a:pPr marL="0" indent="0" algn="just"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Avtorji pri objavi članka v pogodbi o prenosu materialnih avtorskih pravic (© Založnik) prenesejo te pravice na založbe (angl. CTA Copyright Transfer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Agreement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Založba pa nudi pravice oz. pogoje za arhiviranje.</a:t>
            </a:r>
          </a:p>
          <a:p>
            <a:pPr marL="0" indent="0" algn="just"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Večina komercialnih založnikov od avtorjev zahteva ob sprejemu članka v objavo v naročniški reviji prenos materialnih avtorskih pravic in podpis pogodbe o objavi (angl. CTA – Copyright Transfer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Agreement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 Hkrati založniške politike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samoarhiviranja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običajno ne dovoljujejo shranjevanja avtorjevega končnega, recenziranega rokopisa (AAM) v skladu z zahtevami Načrta S (odprti dostop pod licenco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Commons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BY, takojšnja dostopnost). </a:t>
            </a:r>
          </a:p>
          <a:p>
            <a:pPr marL="0" indent="0" algn="just"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Zato je </a:t>
            </a: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Koalicija S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oblikovala </a:t>
            </a:r>
            <a:r>
              <a:rPr lang="sl-S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strategijo ohranjanja avtorskih pravic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angl.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l-SI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Rights</a:t>
            </a:r>
            <a:r>
              <a:rPr lang="sl-S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</a:t>
            </a:r>
            <a:r>
              <a:rPr lang="sl-S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sl-SI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(RRS)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ki tudi v primerih, ko ni možnosti za objavo v zlatem odprtem dostopu, avtorjem omogoča, da rezultate iz javno financiranih raziskav objavijo v revijah po njihovem izboru, čeprav naročniških, a kljub temu izpolnijo zahteve financerjev za takojšnjo odprto dostopnost.</a:t>
            </a:r>
          </a:p>
        </p:txBody>
      </p:sp>
    </p:spTree>
    <p:extLst>
      <p:ext uri="{BB962C8B-B14F-4D97-AF65-F5344CB8AC3E}">
        <p14:creationId xmlns:p14="http://schemas.microsoft.com/office/powerpoint/2010/main" val="15532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APC-ji in VAVČER-ji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l-SI" sz="2400" dirty="0">
                <a:hlinkClick r:id="rId2"/>
              </a:rPr>
              <a:t>Nacionalna strategija odprtega dostopa do znanstvenih objav in raziskovalnih podatkov v Sloveniji 2015-2020</a:t>
            </a:r>
            <a:r>
              <a:rPr lang="sl-SI" sz="2400" dirty="0"/>
              <a:t> upravljalcem konzorcijev nalaga doseganje ekonomičnosti na področju stroškov objav odprto dostopnih publikacij in minimaliziranje začasnih nedostopnosti (embargov). </a:t>
            </a:r>
          </a:p>
          <a:p>
            <a:pPr marL="0" indent="0" algn="just">
              <a:buNone/>
            </a:pPr>
            <a:r>
              <a:rPr lang="sl-SI" sz="2400" i="1" dirty="0"/>
              <a:t>V skladu s tem so konzorciji pri COSEC in UL pridobili </a:t>
            </a:r>
            <a:r>
              <a:rPr lang="sl-SI" sz="2400" b="0" i="1" u="none" strike="noStrike" baseline="0" dirty="0"/>
              <a:t>ugodnosti glede objave odprtodostopnih člankov </a:t>
            </a:r>
            <a:r>
              <a:rPr lang="sl-SI" sz="2400" b="0" i="1" u="none" strike="noStrike" baseline="0" dirty="0">
                <a:highlight>
                  <a:srgbClr val="FFFF00"/>
                </a:highlight>
              </a:rPr>
              <a:t>oz</a:t>
            </a:r>
            <a:r>
              <a:rPr lang="sl-SI" sz="2400" i="1" dirty="0">
                <a:highlight>
                  <a:srgbClr val="FFFF00"/>
                </a:highlight>
              </a:rPr>
              <a:t>. t. i. vavčerje</a:t>
            </a:r>
            <a:r>
              <a:rPr lang="sl-SI" sz="2400" b="0" i="1" u="none" strike="noStrike" baseline="0" dirty="0"/>
              <a:t>, ki jih lahko izkoristijo dopisni avtorji in avtorice UL. Kvote pridobljenih vavčerjev so različne po konzorcijih in založnikih in so omejene. </a:t>
            </a:r>
          </a:p>
          <a:p>
            <a:pPr marL="0" indent="0" algn="just">
              <a:buNone/>
            </a:pPr>
            <a:r>
              <a:rPr lang="sl-SI" sz="2400" dirty="0"/>
              <a:t>Ugodnost se koristi tako, da:</a:t>
            </a:r>
            <a:endParaRPr lang="sl-SI" sz="2400" b="0" i="0" u="none" strike="noStrike" baseline="0" dirty="0"/>
          </a:p>
          <a:p>
            <a:pPr algn="just"/>
            <a:r>
              <a:rPr lang="sl-SI" sz="2400" b="0" i="0" u="none" strike="noStrike" baseline="0" dirty="0">
                <a:solidFill>
                  <a:srgbClr val="FF0000"/>
                </a:solidFill>
              </a:rPr>
              <a:t>Avtor na članku navede </a:t>
            </a:r>
            <a:r>
              <a:rPr lang="it-IT" sz="2400" b="0" i="0" u="none" strike="noStrike" baseline="0" dirty="0">
                <a:solidFill>
                  <a:srgbClr val="FF0000"/>
                </a:solidFill>
              </a:rPr>
              <a:t>članico Univerze v Ljubljani (UL) in se v sistem založnika prijavi z naslovom e-pošte na članici</a:t>
            </a:r>
            <a:r>
              <a:rPr lang="sl-SI" sz="2400" b="0" i="0" u="none" strike="noStrike" baseline="0" dirty="0">
                <a:solidFill>
                  <a:srgbClr val="FF0000"/>
                </a:solidFill>
              </a:rPr>
              <a:t> UL. </a:t>
            </a:r>
          </a:p>
          <a:p>
            <a:pPr algn="just"/>
            <a:r>
              <a:rPr lang="sl-SI" sz="2400" b="0" i="0" u="none" strike="noStrike" baseline="0" dirty="0">
                <a:solidFill>
                  <a:srgbClr val="FF0000"/>
                </a:solidFill>
              </a:rPr>
              <a:t>Založnikov sistem bo prijavo z e-pošto UL prepoznal kot upravičeno in jim poleg klasične brezplačne naročniške objave članka (tiskane) ponudil – odvisno od dogovorjene ugodnosti – brezplačno objavo </a:t>
            </a:r>
            <a:r>
              <a:rPr lang="sl-SI" sz="2400" b="0" i="0" u="none" strike="noStrike" baseline="0" dirty="0" err="1">
                <a:solidFill>
                  <a:srgbClr val="FF0000"/>
                </a:solidFill>
              </a:rPr>
              <a:t>odprtodostopnega</a:t>
            </a:r>
            <a:r>
              <a:rPr lang="sl-SI" sz="2400" b="0" i="0" u="none" strike="noStrike" baseline="0" dirty="0">
                <a:solidFill>
                  <a:srgbClr val="FF0000"/>
                </a:solidFill>
              </a:rPr>
              <a:t> članka ali plačilo stroškov objave </a:t>
            </a:r>
            <a:r>
              <a:rPr lang="sl-SI" sz="2400" b="0" i="0" u="none" strike="noStrike" baseline="0" dirty="0" err="1">
                <a:solidFill>
                  <a:srgbClr val="FF0000"/>
                </a:solidFill>
              </a:rPr>
              <a:t>odprtodostopnega</a:t>
            </a:r>
            <a:r>
              <a:rPr lang="sl-SI" sz="2400" b="0" i="0" u="none" strike="noStrike" baseline="0" dirty="0">
                <a:solidFill>
                  <a:srgbClr val="FF0000"/>
                </a:solidFill>
              </a:rPr>
              <a:t> članka (</a:t>
            </a:r>
            <a:r>
              <a:rPr lang="sl-SI" sz="2400" b="0" i="0" u="none" strike="noStrike" baseline="0" dirty="0" err="1">
                <a:solidFill>
                  <a:srgbClr val="FF0000"/>
                </a:solidFill>
              </a:rPr>
              <a:t>Article</a:t>
            </a:r>
            <a:r>
              <a:rPr lang="sl-SI" sz="2400" b="0" i="0" u="none" strike="noStrike" baseline="0" dirty="0">
                <a:solidFill>
                  <a:srgbClr val="FF0000"/>
                </a:solidFill>
              </a:rPr>
              <a:t> </a:t>
            </a:r>
            <a:r>
              <a:rPr lang="sl-SI" sz="2400" b="0" i="0" u="none" strike="noStrike" baseline="0" dirty="0" err="1">
                <a:solidFill>
                  <a:srgbClr val="FF0000"/>
                </a:solidFill>
              </a:rPr>
              <a:t>Processing</a:t>
            </a:r>
            <a:r>
              <a:rPr lang="sl-SI" sz="2400" b="0" i="0" u="none" strike="noStrike" baseline="0" dirty="0">
                <a:solidFill>
                  <a:srgbClr val="FF0000"/>
                </a:solidFill>
              </a:rPr>
              <a:t> </a:t>
            </a:r>
            <a:r>
              <a:rPr lang="sl-SI" sz="2400" b="0" i="0" u="none" strike="noStrike" baseline="0" dirty="0" err="1">
                <a:solidFill>
                  <a:srgbClr val="FF0000"/>
                </a:solidFill>
              </a:rPr>
              <a:t>Charges</a:t>
            </a:r>
            <a:r>
              <a:rPr lang="sl-SI" sz="2400" b="0" i="0" u="none" strike="noStrike" baseline="0" dirty="0">
                <a:solidFill>
                  <a:srgbClr val="FF0000"/>
                </a:solidFill>
              </a:rPr>
              <a:t>, APC) s popustom. </a:t>
            </a:r>
            <a:endParaRPr lang="sl-SI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7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APC-ji in VAVČER-ji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0" y="1690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b="0" u="none" strike="noStrike" baseline="0" dirty="0">
                <a:highlight>
                  <a:srgbClr val="FFFF00"/>
                </a:highlight>
              </a:rPr>
              <a:t>Kvote pridobljenih vavčerjev so različne po konzorcijih in založnikih in so omejene.</a:t>
            </a:r>
            <a:endParaRPr lang="pl-PL" b="1" u="none" strike="noStrike" baseline="0" dirty="0">
              <a:highlight>
                <a:srgbClr val="FFFF00"/>
              </a:highlight>
            </a:endParaRPr>
          </a:p>
          <a:p>
            <a:pPr marL="0" indent="0" algn="l">
              <a:buNone/>
            </a:pPr>
            <a:endParaRPr lang="sl-SI" sz="18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sl-SI" sz="1800" b="0" i="0" u="none" strike="noStrike" baseline="0" dirty="0">
                <a:latin typeface="Calibri" panose="020F0502020204030204" pitchFamily="34" charset="0"/>
              </a:rPr>
              <a:t>Vrsta ugodnosti za leto 2022 glede na založnika:</a:t>
            </a:r>
          </a:p>
          <a:p>
            <a:pPr marL="0" indent="0" algn="l">
              <a:buNone/>
            </a:pPr>
            <a:endParaRPr lang="sl-SI" sz="1600" b="0" i="0" u="none" strike="noStrike" baseline="0" dirty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sl-SI" sz="2000" b="1" i="0" u="none" strike="noStrike" baseline="0" dirty="0">
                <a:highlight>
                  <a:srgbClr val="FFFF00"/>
                </a:highlight>
              </a:rPr>
              <a:t>brezplačni APC vavčerji </a:t>
            </a:r>
            <a:r>
              <a:rPr lang="sl-SI" sz="2000" b="1" i="0" u="none" strike="noStrike" baseline="0" dirty="0"/>
              <a:t>v naročniških in/ali odprtodostopnih revijah: </a:t>
            </a:r>
            <a:r>
              <a:rPr lang="sl-SI" sz="2000" b="0" i="0" u="none" strike="noStrike" baseline="0" dirty="0" err="1"/>
              <a:t>American</a:t>
            </a:r>
            <a:r>
              <a:rPr lang="sl-SI" sz="2000" b="0" i="0" u="none" strike="noStrike" baseline="0" dirty="0"/>
              <a:t> </a:t>
            </a:r>
            <a:r>
              <a:rPr lang="sl-SI" sz="2000" b="0" i="0" u="none" strike="noStrike" baseline="0" dirty="0" err="1"/>
              <a:t>Chemical</a:t>
            </a:r>
            <a:r>
              <a:rPr lang="sl-SI" sz="2000" b="0" i="0" u="none" strike="noStrike" baseline="0" dirty="0"/>
              <a:t> </a:t>
            </a:r>
            <a:r>
              <a:rPr lang="sl-SI" sz="2000" b="0" i="0" u="none" strike="noStrike" baseline="0" dirty="0" err="1"/>
              <a:t>Society</a:t>
            </a:r>
            <a:r>
              <a:rPr lang="sl-SI" sz="2000" b="0" i="0" u="none" strike="noStrike" baseline="0" dirty="0"/>
              <a:t>, </a:t>
            </a:r>
            <a:r>
              <a:rPr lang="sl-SI" sz="2000" b="0" i="0" u="none" strike="noStrike" baseline="0" dirty="0" err="1"/>
              <a:t>American</a:t>
            </a:r>
            <a:r>
              <a:rPr lang="sl-SI" sz="2000" b="0" i="0" u="none" strike="noStrike" baseline="0" dirty="0"/>
              <a:t> </a:t>
            </a:r>
            <a:r>
              <a:rPr lang="sl-SI" sz="2000" b="0" i="0" u="none" strike="noStrike" baseline="0" dirty="0" err="1"/>
              <a:t>Psychological</a:t>
            </a:r>
            <a:r>
              <a:rPr lang="sl-SI" sz="2000" b="0" i="0" u="none" strike="noStrike" baseline="0" dirty="0"/>
              <a:t> </a:t>
            </a:r>
            <a:r>
              <a:rPr lang="sl-SI" sz="2000" b="0" i="0" u="none" strike="noStrike" baseline="0" dirty="0" err="1"/>
              <a:t>Association</a:t>
            </a:r>
            <a:r>
              <a:rPr lang="sl-SI" sz="2000" b="0" i="0" u="none" strike="noStrike" baseline="0" dirty="0"/>
              <a:t>, De Gruyter, Elsevier, Emerald </a:t>
            </a:r>
            <a:r>
              <a:rPr lang="en-US" sz="2000" b="0" i="0" u="none" strike="noStrike" baseline="0" dirty="0"/>
              <a:t>Publishing, IOP Publishing, </a:t>
            </a:r>
            <a:r>
              <a:rPr lang="en-US" sz="2000" b="0" i="0" u="none" strike="noStrike" baseline="0" dirty="0">
                <a:highlight>
                  <a:srgbClr val="00FF00"/>
                </a:highlight>
              </a:rPr>
              <a:t>Oxford University Press</a:t>
            </a:r>
            <a:r>
              <a:rPr lang="en-US" sz="2000" b="0" i="0" u="none" strike="noStrike" baseline="0" dirty="0"/>
              <a:t>, Royal Society of Chemistry, </a:t>
            </a:r>
            <a:r>
              <a:rPr lang="en-US" sz="2000" b="0" i="0" u="none" strike="noStrike" baseline="0" dirty="0">
                <a:highlight>
                  <a:srgbClr val="00FF00"/>
                </a:highlight>
              </a:rPr>
              <a:t>SAGE</a:t>
            </a:r>
            <a:r>
              <a:rPr lang="sl-SI" sz="2000" b="0" i="0" u="none" strike="noStrike" baseline="0" dirty="0">
                <a:highlight>
                  <a:srgbClr val="00FF00"/>
                </a:highlight>
              </a:rPr>
              <a:t> </a:t>
            </a:r>
            <a:r>
              <a:rPr lang="sl-SI" sz="2000" b="0" i="0" u="none" strike="noStrike" baseline="0" dirty="0" err="1">
                <a:highlight>
                  <a:srgbClr val="00FF00"/>
                </a:highlight>
              </a:rPr>
              <a:t>Publications</a:t>
            </a:r>
            <a:r>
              <a:rPr lang="sl-SI" sz="2000" b="0" i="0" u="none" strike="noStrike" baseline="0" dirty="0"/>
              <a:t>, </a:t>
            </a:r>
            <a:r>
              <a:rPr lang="sl-SI" sz="2000" b="0" i="0" u="none" strike="noStrike" baseline="0" dirty="0">
                <a:highlight>
                  <a:srgbClr val="00FF00"/>
                </a:highlight>
              </a:rPr>
              <a:t>Taylor&amp;Francis</a:t>
            </a:r>
            <a:r>
              <a:rPr lang="sl-SI" sz="2000" b="0" i="0" u="none" strike="noStrike" baseline="0" dirty="0"/>
              <a:t>, </a:t>
            </a:r>
            <a:r>
              <a:rPr lang="sl-SI" sz="2000" b="0" i="0" u="none" strike="noStrike" baseline="0" dirty="0">
                <a:highlight>
                  <a:srgbClr val="00FF00"/>
                </a:highlight>
              </a:rPr>
              <a:t>Wiley</a:t>
            </a:r>
          </a:p>
          <a:p>
            <a:pPr marL="457200" indent="-457200">
              <a:buAutoNum type="arabicPeriod"/>
            </a:pPr>
            <a:endParaRPr lang="sl-SI" sz="2000" b="0" i="0" u="none" strike="noStrike" baseline="0" dirty="0"/>
          </a:p>
          <a:p>
            <a:pPr marL="457200" indent="-457200">
              <a:buAutoNum type="arabicPeriod"/>
            </a:pPr>
            <a:r>
              <a:rPr lang="sl-SI" sz="2000" b="1" i="0" u="none" strike="noStrike" baseline="0" dirty="0">
                <a:highlight>
                  <a:srgbClr val="FFFF00"/>
                </a:highlight>
              </a:rPr>
              <a:t>popusti na plačilo APC-ja </a:t>
            </a:r>
            <a:r>
              <a:rPr lang="sl-SI" sz="2000" b="1" i="0" u="none" strike="noStrike" baseline="0" dirty="0"/>
              <a:t>v naročniških in/ali odprtodostopnih revijah: </a:t>
            </a:r>
            <a:r>
              <a:rPr lang="sl-SI" sz="2000" b="0" i="0" u="none" strike="noStrike" baseline="0" dirty="0"/>
              <a:t>Brill, Edward </a:t>
            </a:r>
            <a:r>
              <a:rPr lang="sl-SI" sz="2000" b="0" i="0" u="none" strike="noStrike" baseline="0" dirty="0" err="1"/>
              <a:t>Elgar</a:t>
            </a:r>
            <a:r>
              <a:rPr lang="sl-SI" sz="2000" b="0" i="0" u="none" strike="noStrike" baseline="0" dirty="0"/>
              <a:t> </a:t>
            </a:r>
            <a:r>
              <a:rPr lang="sl-SI" sz="2000" b="0" i="0" u="none" strike="noStrike" baseline="0" dirty="0" err="1"/>
              <a:t>Publishing</a:t>
            </a:r>
            <a:r>
              <a:rPr lang="sl-SI" sz="2000" b="0" i="0" u="none" strike="noStrike" baseline="0" dirty="0"/>
              <a:t>, </a:t>
            </a:r>
            <a:r>
              <a:rPr lang="en-US" sz="2000" b="0" i="0" u="none" strike="noStrike" baseline="0" dirty="0"/>
              <a:t>Elsevier, MDPI, Royal Society of Chemistry, </a:t>
            </a:r>
            <a:r>
              <a:rPr lang="en-US" sz="2000" b="0" i="0" u="none" strike="noStrike" baseline="0" dirty="0">
                <a:highlight>
                  <a:srgbClr val="00FF00"/>
                </a:highlight>
              </a:rPr>
              <a:t>SAGE Publications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>
                <a:highlight>
                  <a:srgbClr val="00FF00"/>
                </a:highlight>
              </a:rPr>
              <a:t>Wiley</a:t>
            </a:r>
            <a:endParaRPr lang="sl-SI" sz="2000" b="0" i="0" u="none" strike="noStrike" baseline="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1514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D5BE6C0-FEC0-4273-AD63-5848627B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APC-ji in VAVČER-ji</a:t>
            </a: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966500F6-5B11-49D8-91C9-183FC622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l-SI" b="1" i="0" u="none" strike="noStrike" baseline="0" dirty="0">
                <a:solidFill>
                  <a:srgbClr val="000000"/>
                </a:solidFill>
              </a:rPr>
              <a:t>Seznam do vseh ugodnosti</a:t>
            </a:r>
          </a:p>
          <a:p>
            <a:pPr marL="0" indent="0" algn="l">
              <a:buNone/>
            </a:pPr>
            <a:endParaRPr lang="pl-PL" sz="1100" i="0" u="none" strike="noStrike" baseline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pl-PL" sz="2400" i="0" u="none" strike="noStrike" baseline="0" dirty="0">
                <a:solidFill>
                  <a:srgbClr val="000000"/>
                </a:solidFill>
              </a:rPr>
              <a:t>Podstran UL – Odprta znanost:</a:t>
            </a:r>
          </a:p>
          <a:p>
            <a:pPr marL="0" indent="0" algn="l">
              <a:buNone/>
            </a:pPr>
            <a:r>
              <a:rPr lang="pl-PL" sz="2400" b="1" i="0" u="none" strike="noStrike" baseline="0" dirty="0">
                <a:solidFill>
                  <a:srgbClr val="0000FF"/>
                </a:solidFill>
                <a:hlinkClick r:id="rId2"/>
              </a:rPr>
              <a:t>https://www.uni-lj.si/raziskovalno_in_razvojno_delo/odprta_znanost/</a:t>
            </a:r>
            <a:r>
              <a:rPr lang="pl-PL" sz="2400" b="1" i="0" u="none" strike="noStrike" baseline="0" dirty="0">
                <a:solidFill>
                  <a:srgbClr val="0000FF"/>
                </a:solidFill>
              </a:rPr>
              <a:t> </a:t>
            </a:r>
            <a:endParaRPr lang="sl-SI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l-SI" sz="2400" i="0" u="none" strike="noStrike" baseline="0" dirty="0">
                <a:solidFill>
                  <a:srgbClr val="000000"/>
                </a:solidFill>
              </a:rPr>
              <a:t>pod naslovom:</a:t>
            </a:r>
          </a:p>
          <a:p>
            <a:pPr marL="0" indent="0">
              <a:buNone/>
            </a:pPr>
            <a:r>
              <a:rPr lang="sl-SI" sz="2400" b="1" dirty="0">
                <a:highlight>
                  <a:srgbClr val="FFFF00"/>
                </a:highlight>
                <a:hlinkClick r:id="rId3" tooltip="&lt;strong&gt;UGODNOSTI PRI OBJAVI ODPRTODOSTOPNIH ČLANKOV DOPISNIH AVTORJEV UL V LETU 2022&lt;/strong&gt;"/>
              </a:rPr>
              <a:t>UGODNOSTI PRI OBJAVI ODPRTODOSTOPNIH ČLANKOV DOPISNIH AVTORJEV UL V LETU 2022</a:t>
            </a:r>
            <a:endParaRPr lang="sl-SI" sz="2400" b="1" dirty="0">
              <a:highlight>
                <a:srgbClr val="FFFF00"/>
              </a:highlight>
            </a:endParaRPr>
          </a:p>
          <a:p>
            <a:pPr marL="0" indent="0" algn="l">
              <a:buNone/>
            </a:pPr>
            <a:endParaRPr lang="sl-SI" sz="1200" i="0" u="none" strike="noStrike" baseline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sl-SI" sz="2400" i="0" u="none" strike="noStrike" baseline="0" dirty="0">
                <a:solidFill>
                  <a:srgbClr val="000000"/>
                </a:solidFill>
              </a:rPr>
              <a:t>Podstran Odprte znanosti pri </a:t>
            </a:r>
            <a:r>
              <a:rPr lang="sl-SI" sz="2400" i="0" u="none" strike="noStrike" baseline="0" dirty="0" err="1">
                <a:solidFill>
                  <a:srgbClr val="000000"/>
                </a:solidFill>
              </a:rPr>
              <a:t>Mrežniku</a:t>
            </a:r>
            <a:r>
              <a:rPr lang="sl-SI" sz="2400" i="0" u="none" strike="noStrike" baseline="0" dirty="0">
                <a:solidFill>
                  <a:srgbClr val="000000"/>
                </a:solidFill>
              </a:rPr>
              <a:t> (NUK)(konzorciji COSEC):</a:t>
            </a:r>
          </a:p>
          <a:p>
            <a:pPr marL="0" indent="0" algn="l">
              <a:buNone/>
            </a:pPr>
            <a:r>
              <a:rPr lang="sl-SI" sz="2400" b="1" i="0" u="none" strike="noStrike" baseline="0" dirty="0">
                <a:solidFill>
                  <a:srgbClr val="000000"/>
                </a:solidFill>
                <a:hlinkClick r:id="rId4"/>
              </a:rPr>
              <a:t>https://mreznik.nuk.uni-lj.si/sl/odprta-znanost/ugodnosti-za-raziskovalce/</a:t>
            </a:r>
            <a:r>
              <a:rPr lang="sl-SI" sz="2400" b="1" i="0" u="none" strike="noStrike" baseline="0" dirty="0">
                <a:solidFill>
                  <a:srgbClr val="000000"/>
                </a:solidFill>
              </a:rPr>
              <a:t>  </a:t>
            </a:r>
            <a:r>
              <a:rPr lang="sl-SI" sz="2400" i="0" u="none" strike="noStrike" baseline="0" dirty="0">
                <a:solidFill>
                  <a:srgbClr val="000000"/>
                </a:solidFill>
              </a:rPr>
              <a:t>(povezave na dogovor s posameznim založnikom)</a:t>
            </a:r>
          </a:p>
          <a:p>
            <a:pPr marL="0" indent="0" algn="l">
              <a:buNone/>
            </a:pPr>
            <a:endParaRPr lang="sl-SI" sz="1300" i="0" u="none" strike="noStrike" baseline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sl-SI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Podstran Centralne tehniške knjižnice (konzorciji CTK):</a:t>
            </a:r>
          </a:p>
          <a:p>
            <a:pPr marL="0" indent="0" algn="l">
              <a:buNone/>
            </a:pPr>
            <a:r>
              <a:rPr lang="sl-SI" sz="2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http://www.ctk.uni-lj.si/konzorciji-ctk/</a:t>
            </a:r>
            <a:endParaRPr lang="sl-SI" sz="24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5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1078</Words>
  <Application>Microsoft Office PowerPoint</Application>
  <PresentationFormat>Širokozaslonsko</PresentationFormat>
  <Paragraphs>66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NAČINI ODPRTEGA OBJAVLJANJA</vt:lpstr>
      <vt:lpstr>ZLATA POT</vt:lpstr>
      <vt:lpstr>ZLATA POT</vt:lpstr>
      <vt:lpstr>ZLATA POT</vt:lpstr>
      <vt:lpstr>ZELENA POT</vt:lpstr>
      <vt:lpstr>APC-ji in VAVČER-ji</vt:lpstr>
      <vt:lpstr>APC-ji in VAVČER-ji</vt:lpstr>
      <vt:lpstr>APC-ji in VAVČER-ji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NAČINI ODPRTEGA OBJAVLJANJA</dc:title>
  <dc:creator>Kerec, Martina</dc:creator>
  <cp:lastModifiedBy>Ten Veen, Mirjam</cp:lastModifiedBy>
  <cp:revision>15</cp:revision>
  <dcterms:created xsi:type="dcterms:W3CDTF">2022-03-13T20:39:45Z</dcterms:created>
  <dcterms:modified xsi:type="dcterms:W3CDTF">2022-04-13T10:19:49Z</dcterms:modified>
</cp:coreProperties>
</file>