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20" r:id="rId5"/>
    <p:sldId id="315" r:id="rId6"/>
    <p:sldId id="316" r:id="rId7"/>
    <p:sldId id="317" r:id="rId8"/>
    <p:sldId id="313" r:id="rId9"/>
    <p:sldId id="318" r:id="rId10"/>
    <p:sldId id="319" r:id="rId11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4F7B3-2E89-4FE2-8DBF-BF6E1DE1CFF0}" v="1837" dt="2018-10-12T07:02:28.986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etel slo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vetel slog 3 – poudare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1" autoAdjust="0"/>
  </p:normalViewPr>
  <p:slideViewPr>
    <p:cSldViewPr snapToGrid="0" snapToObjects="1"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ko Knez" userId="92ecc076-dd4c-451b-8c6e-55fd687206da" providerId="ADAL" clId="{4C14F7B3-2E89-4FE2-8DBF-BF6E1DE1CFF0}"/>
    <pc:docChg chg="undo custSel modSld">
      <pc:chgData name="Rajko Knez" userId="92ecc076-dd4c-451b-8c6e-55fd687206da" providerId="ADAL" clId="{4C14F7B3-2E89-4FE2-8DBF-BF6E1DE1CFF0}" dt="2018-11-25T14:51:47.196" v="229" actId="20577"/>
      <pc:docMkLst>
        <pc:docMk/>
      </pc:docMkLst>
      <pc:sldChg chg="modSp">
        <pc:chgData name="Rajko Knez" userId="92ecc076-dd4c-451b-8c6e-55fd687206da" providerId="ADAL" clId="{4C14F7B3-2E89-4FE2-8DBF-BF6E1DE1CFF0}" dt="2018-11-25T14:51:47.196" v="229" actId="20577"/>
        <pc:sldMkLst>
          <pc:docMk/>
          <pc:sldMk cId="3245581233" sldId="313"/>
        </pc:sldMkLst>
        <pc:spChg chg="mod">
          <ac:chgData name="Rajko Knez" userId="92ecc076-dd4c-451b-8c6e-55fd687206da" providerId="ADAL" clId="{4C14F7B3-2E89-4FE2-8DBF-BF6E1DE1CFF0}" dt="2018-11-25T14:51:47.196" v="229" actId="20577"/>
          <ac:spMkLst>
            <pc:docMk/>
            <pc:sldMk cId="3245581233" sldId="313"/>
            <ac:spMk id="3" creationId="{00000000-0000-0000-0000-000000000000}"/>
          </ac:spMkLst>
        </pc:spChg>
      </pc:sldChg>
      <pc:sldChg chg="modSp">
        <pc:chgData name="Rajko Knez" userId="92ecc076-dd4c-451b-8c6e-55fd687206da" providerId="ADAL" clId="{4C14F7B3-2E89-4FE2-8DBF-BF6E1DE1CFF0}" dt="2018-10-12T06:20:41.960" v="39" actId="6549"/>
        <pc:sldMkLst>
          <pc:docMk/>
          <pc:sldMk cId="2531838100" sldId="315"/>
        </pc:sldMkLst>
        <pc:spChg chg="mod">
          <ac:chgData name="Rajko Knez" userId="92ecc076-dd4c-451b-8c6e-55fd687206da" providerId="ADAL" clId="{4C14F7B3-2E89-4FE2-8DBF-BF6E1DE1CFF0}" dt="2018-10-12T06:20:41.960" v="39" actId="6549"/>
          <ac:spMkLst>
            <pc:docMk/>
            <pc:sldMk cId="2531838100" sldId="315"/>
            <ac:spMk id="3" creationId="{9611D022-93CE-4D91-83D0-BACC1E5A5D36}"/>
          </ac:spMkLst>
        </pc:spChg>
      </pc:sldChg>
      <pc:sldChg chg="modSp">
        <pc:chgData name="Rajko Knez" userId="92ecc076-dd4c-451b-8c6e-55fd687206da" providerId="ADAL" clId="{4C14F7B3-2E89-4FE2-8DBF-BF6E1DE1CFF0}" dt="2018-10-12T06:37:40.128" v="57" actId="207"/>
        <pc:sldMkLst>
          <pc:docMk/>
          <pc:sldMk cId="1225228272" sldId="317"/>
        </pc:sldMkLst>
        <pc:spChg chg="mod">
          <ac:chgData name="Rajko Knez" userId="92ecc076-dd4c-451b-8c6e-55fd687206da" providerId="ADAL" clId="{4C14F7B3-2E89-4FE2-8DBF-BF6E1DE1CFF0}" dt="2018-10-12T06:37:40.128" v="57" actId="207"/>
          <ac:spMkLst>
            <pc:docMk/>
            <pc:sldMk cId="1225228272" sldId="317"/>
            <ac:spMk id="3" creationId="{622B325A-059F-41F3-8E69-52CBCB5BCF13}"/>
          </ac:spMkLst>
        </pc:spChg>
      </pc:sldChg>
      <pc:sldChg chg="modSp">
        <pc:chgData name="Rajko Knez" userId="92ecc076-dd4c-451b-8c6e-55fd687206da" providerId="ADAL" clId="{4C14F7B3-2E89-4FE2-8DBF-BF6E1DE1CFF0}" dt="2018-10-12T07:01:33.869" v="140" actId="20577"/>
        <pc:sldMkLst>
          <pc:docMk/>
          <pc:sldMk cId="2826294041" sldId="319"/>
        </pc:sldMkLst>
        <pc:spChg chg="mod">
          <ac:chgData name="Rajko Knez" userId="92ecc076-dd4c-451b-8c6e-55fd687206da" providerId="ADAL" clId="{4C14F7B3-2E89-4FE2-8DBF-BF6E1DE1CFF0}" dt="2018-10-12T07:01:33.869" v="140" actId="20577"/>
          <ac:spMkLst>
            <pc:docMk/>
            <pc:sldMk cId="2826294041" sldId="319"/>
            <ac:spMk id="3" creationId="{BA823468-6BFD-44C1-AA04-CC001C08D99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E043E-A8F1-43F8-B670-FE3B946555B7}" type="datetimeFigureOut">
              <a:rPr lang="sl-SI" smtClean="0"/>
              <a:t>3.12.2018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1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5621696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14003-16B3-40E2-BAD9-CEBA6302E9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7007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A8BE-3C25-4E49-A17C-98785778B11F}" type="datetimeFigureOut">
              <a:rPr lang="sl-SI" smtClean="0"/>
              <a:t>3.12.2018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59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992202" y="3271668"/>
            <a:ext cx="7942237" cy="26760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1" y="6456379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5621696" y="6456379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C80F7-BFC3-4F54-860C-7CE163AA81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302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C80F7-BFC3-4F54-860C-7CE163AA8113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802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79180-8BE6-4070-A772-FC87F41B0461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DBB98-D524-44DB-8F61-5989B764E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0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4C4977-1D0B-43B2-9F45-23B315F8A67B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DC955-4B2E-48BB-AECF-55898399EA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246852-B17B-47F7-9186-0365A16E4C84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736F8-A5E9-4A48-A5C7-DEA741E399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5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D9E92-4393-469A-811F-D612031B70E6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8D150-1150-4FED-AB71-17AE33A42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8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94DD1-331E-4786-A1B4-98CA3C07EA0D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53C10-377E-4540-B8C5-9C9658811B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1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CFB477-14B1-402F-B277-10766899DCF1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ADFDA-5D35-43DA-A1A9-6E4B353C3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8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6937BD-441A-4B76-83C9-8A37C45B9665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C4F2-CFD6-4654-8A30-EDC8B86DB3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8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A561F-CD47-4E3F-AEBE-D333F7D773A5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CF929-855D-42A9-8C9B-921E517CD5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9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24103-1B60-4501-9DD5-DC144CE711EB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3F3F5-B2C5-41C4-A173-793A1AA2B8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BE37E-3015-44CC-ABBB-082AB3A30385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186E9-5704-49D2-B783-7CD0DBFBF0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E1FF54-8C9E-421F-B996-C7AC4CD22282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0507-3241-4576-8929-EAB7DB1570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7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91853AC-22D9-4B52-B1BE-41F3BEBD4AD7}" type="datetime1">
              <a:rPr lang="en-US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04D4FDE-8CF7-4C5A-9610-7918FF3438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us-rs.si/" TargetMode="Externa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930" y="102328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4780581" cy="6858000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4667735" y="2312904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lvl="0" algn="ctr" defTabSz="914400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</a:pPr>
            <a:r>
              <a:rPr lang="en-GB" sz="3200" i="1" dirty="0"/>
              <a:t> </a:t>
            </a:r>
            <a:r>
              <a:rPr lang="sl-SI" sz="3200" i="1" dirty="0" err="1"/>
              <a:t>Main</a:t>
            </a:r>
            <a:r>
              <a:rPr lang="sl-SI" sz="3200" i="1" dirty="0"/>
              <a:t> s</a:t>
            </a:r>
            <a:r>
              <a:rPr lang="en-GB" sz="3200" i="1" dirty="0" err="1"/>
              <a:t>treamlines</a:t>
            </a:r>
            <a:r>
              <a:rPr lang="en-GB" sz="3200" i="1" dirty="0"/>
              <a:t> in the social rights' praxis of the Slovene Constitutional Court</a:t>
            </a:r>
            <a:endParaRPr lang="sl-SI" sz="3200" dirty="0">
              <a:solidFill>
                <a:srgbClr val="564B3C"/>
              </a:solidFill>
              <a:latin typeface="+mn-lt"/>
              <a:ea typeface="+mn-ea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6330950" y="5276850"/>
            <a:ext cx="1479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hlinkClick r:id="rId5"/>
              </a:rPr>
              <a:t>www.us-rs.si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861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5250B89-6BF1-4210-8EE1-2A990A6E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970" y="-22347"/>
            <a:ext cx="8229600" cy="1143000"/>
          </a:xfrm>
        </p:spPr>
        <p:txBody>
          <a:bodyPr/>
          <a:lstStyle/>
          <a:p>
            <a:r>
              <a:rPr lang="en-GB" b="1" noProof="0" dirty="0">
                <a:solidFill>
                  <a:schemeClr val="tx2"/>
                </a:solidFill>
              </a:rPr>
              <a:t>Three main points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9611D022-93CE-4D91-83D0-BACC1E5A5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5" y="1352062"/>
            <a:ext cx="9050215" cy="5400430"/>
          </a:xfrm>
        </p:spPr>
        <p:txBody>
          <a:bodyPr/>
          <a:lstStyle/>
          <a:p>
            <a:r>
              <a:rPr lang="en-GB" noProof="0" dirty="0"/>
              <a:t>Social rights (</a:t>
            </a:r>
            <a:r>
              <a:rPr lang="en-GB" i="1" noProof="0" dirty="0"/>
              <a:t>second generations rights</a:t>
            </a:r>
            <a:r>
              <a:rPr lang="en-GB" noProof="0" dirty="0"/>
              <a:t>) are the rights of a positive status… are numerous – </a:t>
            </a:r>
            <a:r>
              <a:rPr lang="en-GB" i="1" noProof="0" dirty="0">
                <a:solidFill>
                  <a:schemeClr val="accent1"/>
                </a:solidFill>
              </a:rPr>
              <a:t>but how to determine their scope?</a:t>
            </a:r>
          </a:p>
          <a:p>
            <a:pPr marL="0" indent="0">
              <a:buNone/>
            </a:pPr>
            <a:endParaRPr lang="en-GB" noProof="0" dirty="0"/>
          </a:p>
          <a:p>
            <a:r>
              <a:rPr lang="en-GB" i="1" noProof="0" dirty="0">
                <a:solidFill>
                  <a:schemeClr val="accent1"/>
                </a:solidFill>
              </a:rPr>
              <a:t>Human dignity </a:t>
            </a:r>
            <a:r>
              <a:rPr lang="en-GB" noProof="0" dirty="0"/>
              <a:t>and the value of each individual is the essence of human (social) rights</a:t>
            </a:r>
          </a:p>
          <a:p>
            <a:pPr marL="0" indent="0">
              <a:buNone/>
            </a:pPr>
            <a:endParaRPr lang="en-GB" noProof="0" dirty="0"/>
          </a:p>
          <a:p>
            <a:r>
              <a:rPr lang="en-GB" noProof="0" dirty="0"/>
              <a:t>Message?: Does the Cons. Court </a:t>
            </a:r>
            <a:r>
              <a:rPr lang="en-GB" i="1" noProof="0" dirty="0">
                <a:solidFill>
                  <a:schemeClr val="accent1"/>
                </a:solidFill>
              </a:rPr>
              <a:t>safeguard (only) the elites</a:t>
            </a:r>
            <a:r>
              <a:rPr lang="en-GB" noProof="0" dirty="0">
                <a:solidFill>
                  <a:schemeClr val="accent1"/>
                </a:solidFill>
              </a:rPr>
              <a:t>?</a:t>
            </a:r>
          </a:p>
          <a:p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3183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xmlns="" id="{9B0ACF58-88FA-4927-A19B-E2C247C6A3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10" y="51127"/>
            <a:ext cx="8968681" cy="1540838"/>
          </a:xfrm>
          <a:prstGeom prst="rect">
            <a:avLst/>
          </a:prstGeom>
        </p:spPr>
      </p:pic>
      <p:pic>
        <p:nvPicPr>
          <p:cNvPr id="1026" name="Picture 2" descr="The Universal Declaration of Human Rights">
            <a:extLst>
              <a:ext uri="{FF2B5EF4-FFF2-40B4-BE49-F238E27FC236}">
                <a16:creationId xmlns:a16="http://schemas.microsoft.com/office/drawing/2014/main" xmlns="" id="{5C8640AB-3FAF-41E2-97F7-37EDD24B5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841" y="1092623"/>
            <a:ext cx="347662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xmlns="" id="{8FB7FDC5-E58D-419E-A61F-3352FCA8B654}"/>
              </a:ext>
            </a:extLst>
          </p:cNvPr>
          <p:cNvSpPr txBox="1"/>
          <p:nvPr/>
        </p:nvSpPr>
        <p:spPr>
          <a:xfrm>
            <a:off x="593969" y="3180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72705D53-D85C-49CA-9867-55584F252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63" y="4797115"/>
            <a:ext cx="2676525" cy="876300"/>
          </a:xfrm>
          <a:prstGeom prst="rect">
            <a:avLst/>
          </a:prstGeom>
        </p:spPr>
      </p:pic>
      <p:pic>
        <p:nvPicPr>
          <p:cNvPr id="2" name="Slika 1">
            <a:extLst>
              <a:ext uri="{FF2B5EF4-FFF2-40B4-BE49-F238E27FC236}">
                <a16:creationId xmlns:a16="http://schemas.microsoft.com/office/drawing/2014/main" xmlns="" id="{52BB4194-7BB6-444A-9FA6-786523EB49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33" y="5673415"/>
            <a:ext cx="9144000" cy="197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0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22B325A-059F-41F3-8E69-52CBCB5BC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5477"/>
            <a:ext cx="8686800" cy="5680687"/>
          </a:xfrm>
        </p:spPr>
        <p:txBody>
          <a:bodyPr/>
          <a:lstStyle/>
          <a:p>
            <a:r>
              <a:rPr lang="en-GB" noProof="0" dirty="0"/>
              <a:t>Like ECtHR also the CC assesses the </a:t>
            </a:r>
            <a:r>
              <a:rPr lang="en-GB" i="1" noProof="0" dirty="0">
                <a:solidFill>
                  <a:srgbClr val="FF0000"/>
                </a:solidFill>
              </a:rPr>
              <a:t>appropriateness</a:t>
            </a:r>
            <a:r>
              <a:rPr lang="en-GB" noProof="0" dirty="0"/>
              <a:t> of state measures</a:t>
            </a:r>
          </a:p>
          <a:p>
            <a:r>
              <a:rPr lang="en-GB" noProof="0" dirty="0"/>
              <a:t>ECtHR: </a:t>
            </a:r>
          </a:p>
          <a:p>
            <a:pPr lvl="1"/>
            <a:r>
              <a:rPr lang="en-GB" sz="2000" i="1" noProof="0" dirty="0"/>
              <a:t>Von </a:t>
            </a:r>
            <a:r>
              <a:rPr lang="en-GB" sz="2000" i="1" noProof="0" dirty="0" err="1"/>
              <a:t>Volsem</a:t>
            </a:r>
            <a:r>
              <a:rPr lang="en-GB" sz="2000" i="1" noProof="0" dirty="0"/>
              <a:t> v Belgium </a:t>
            </a:r>
            <a:r>
              <a:rPr lang="en-GB" sz="2000" noProof="0" dirty="0"/>
              <a:t>(14641/89, unpaid elec. invoices)</a:t>
            </a:r>
          </a:p>
          <a:p>
            <a:pPr lvl="1"/>
            <a:r>
              <a:rPr lang="en-GB" sz="2000" i="1" noProof="0" dirty="0" err="1"/>
              <a:t>Pančenko</a:t>
            </a:r>
            <a:r>
              <a:rPr lang="en-GB" sz="2000" i="1" noProof="0" dirty="0"/>
              <a:t> v Latvia </a:t>
            </a:r>
            <a:r>
              <a:rPr lang="en-GB" sz="2000" noProof="0" dirty="0"/>
              <a:t>(40772/98, social distress)</a:t>
            </a:r>
          </a:p>
          <a:p>
            <a:pPr lvl="1"/>
            <a:r>
              <a:rPr lang="en-GB" sz="2000" i="1" noProof="0" dirty="0"/>
              <a:t>O‘Rourke v GB </a:t>
            </a:r>
            <a:r>
              <a:rPr lang="en-GB" sz="2000" noProof="0" dirty="0"/>
              <a:t>(39022/97, homelessness)</a:t>
            </a:r>
          </a:p>
          <a:p>
            <a:pPr lvl="1"/>
            <a:r>
              <a:rPr lang="en-GB" sz="2000" i="1" noProof="0" dirty="0" err="1"/>
              <a:t>Budina</a:t>
            </a:r>
            <a:r>
              <a:rPr lang="en-GB" sz="2000" i="1" noProof="0" dirty="0"/>
              <a:t> v Russia </a:t>
            </a:r>
            <a:r>
              <a:rPr lang="en-GB" sz="2000" noProof="0" dirty="0"/>
              <a:t>(45603/05, insufficient pension)</a:t>
            </a:r>
          </a:p>
          <a:p>
            <a:pPr marL="457200" lvl="1" indent="0">
              <a:buNone/>
            </a:pPr>
            <a:r>
              <a:rPr lang="en-GB" sz="2000" i="1" u="sng" noProof="0" dirty="0">
                <a:solidFill>
                  <a:schemeClr val="accent2"/>
                </a:solidFill>
              </a:rPr>
              <a:t>Minimum core concept</a:t>
            </a:r>
            <a:r>
              <a:rPr lang="en-GB" sz="2000" i="1" noProof="0" dirty="0">
                <a:solidFill>
                  <a:schemeClr val="accent2"/>
                </a:solidFill>
              </a:rPr>
              <a:t>: Is the applicant attained the </a:t>
            </a:r>
            <a:r>
              <a:rPr lang="en-GB" sz="2000" i="1" u="sng" noProof="0" dirty="0">
                <a:solidFill>
                  <a:schemeClr val="accent2"/>
                </a:solidFill>
              </a:rPr>
              <a:t>requisite level of severity </a:t>
            </a:r>
            <a:r>
              <a:rPr lang="en-GB" sz="2000" i="1" noProof="0" dirty="0">
                <a:solidFill>
                  <a:schemeClr val="accent2"/>
                </a:solidFill>
              </a:rPr>
              <a:t>to engage </a:t>
            </a:r>
            <a:r>
              <a:rPr lang="en-GB" sz="2000" i="1" u="sng" noProof="0" dirty="0">
                <a:solidFill>
                  <a:schemeClr val="accent2"/>
                </a:solidFill>
              </a:rPr>
              <a:t>Article 3</a:t>
            </a:r>
            <a:r>
              <a:rPr lang="en-GB" sz="2000" i="1" noProof="0" dirty="0">
                <a:solidFill>
                  <a:schemeClr val="accent2"/>
                </a:solidFill>
              </a:rPr>
              <a:t>! </a:t>
            </a:r>
            <a:endParaRPr lang="en-GB" sz="2000" noProof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2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156678"/>
            <a:ext cx="8022492" cy="5269524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GB" sz="2000" noProof="0" dirty="0"/>
              <a:t>Slovene Constitutional Court assesses the </a:t>
            </a:r>
            <a:r>
              <a:rPr lang="en-GB" sz="2000" i="1" noProof="0" dirty="0">
                <a:solidFill>
                  <a:srgbClr val="FF0000"/>
                </a:solidFill>
              </a:rPr>
              <a:t>appropriateness </a:t>
            </a:r>
            <a:r>
              <a:rPr lang="en-GB" sz="2000" i="1" noProof="0" dirty="0"/>
              <a:t>within the </a:t>
            </a:r>
            <a:r>
              <a:rPr lang="en-GB" sz="2000" i="1" noProof="0" dirty="0">
                <a:solidFill>
                  <a:srgbClr val="FF0000"/>
                </a:solidFill>
              </a:rPr>
              <a:t>proportionality test</a:t>
            </a:r>
            <a:r>
              <a:rPr lang="en-GB" sz="2000" i="1" noProof="0" dirty="0"/>
              <a:t> and in the </a:t>
            </a:r>
            <a:r>
              <a:rPr lang="en-GB" sz="2000" i="1" noProof="0" dirty="0">
                <a:solidFill>
                  <a:srgbClr val="FF0000"/>
                </a:solidFill>
              </a:rPr>
              <a:t>test of reasonableness</a:t>
            </a:r>
            <a:r>
              <a:rPr lang="en-GB" sz="2000" i="1" noProof="0" dirty="0"/>
              <a:t>). But giving a clear content to the </a:t>
            </a:r>
            <a:r>
              <a:rPr lang="en-GB" sz="2000" i="1" noProof="0" dirty="0" err="1"/>
              <a:t>sensi</a:t>
            </a:r>
            <a:r>
              <a:rPr lang="sl-SI" sz="2000" i="1" noProof="0" dirty="0"/>
              <a:t>ti</a:t>
            </a:r>
            <a:r>
              <a:rPr lang="en-GB" sz="2000" i="1" noProof="0" dirty="0" err="1"/>
              <a:t>ve</a:t>
            </a:r>
            <a:r>
              <a:rPr lang="en-GB" sz="2000" i="1" noProof="0" dirty="0"/>
              <a:t> social rights is rather difficult.</a:t>
            </a:r>
            <a:r>
              <a:rPr lang="sl-SI" sz="2000" i="1" noProof="0" dirty="0"/>
              <a:t>  It is </a:t>
            </a:r>
            <a:r>
              <a:rPr lang="sl-SI" sz="2000" i="1" noProof="0" dirty="0" err="1"/>
              <a:t>necessary</a:t>
            </a:r>
            <a:r>
              <a:rPr lang="sl-SI" sz="2000" i="1" noProof="0" dirty="0"/>
              <a:t> to </a:t>
            </a:r>
            <a:r>
              <a:rPr lang="sl-SI" sz="2000" i="1" noProof="0" dirty="0" err="1"/>
              <a:t>establish</a:t>
            </a:r>
            <a:r>
              <a:rPr lang="sl-SI" sz="2000" i="1" noProof="0" dirty="0"/>
              <a:t> </a:t>
            </a:r>
            <a:r>
              <a:rPr lang="sl-SI" sz="2000" i="1" noProof="0" dirty="0" err="1"/>
              <a:t>whether</a:t>
            </a:r>
            <a:r>
              <a:rPr lang="sl-SI" sz="2000" i="1" noProof="0" dirty="0"/>
              <a:t> </a:t>
            </a:r>
            <a:r>
              <a:rPr lang="sl-SI" sz="2000" i="1" noProof="0" dirty="0" err="1"/>
              <a:t>the</a:t>
            </a:r>
            <a:r>
              <a:rPr lang="sl-SI" sz="2000" i="1" noProof="0" dirty="0"/>
              <a:t> </a:t>
            </a:r>
            <a:r>
              <a:rPr lang="sl-SI" sz="2000" i="1" noProof="0" dirty="0" err="1"/>
              <a:t>essence</a:t>
            </a:r>
            <a:r>
              <a:rPr lang="sl-SI" sz="2000" i="1" noProof="0" dirty="0"/>
              <a:t> </a:t>
            </a:r>
            <a:r>
              <a:rPr lang="sl-SI" sz="2000" i="1" noProof="0" dirty="0" err="1"/>
              <a:t>of</a:t>
            </a:r>
            <a:r>
              <a:rPr lang="sl-SI" sz="2000" i="1" noProof="0" dirty="0"/>
              <a:t> </a:t>
            </a:r>
            <a:r>
              <a:rPr lang="sl-SI" sz="2000" i="1" noProof="0" dirty="0" err="1"/>
              <a:t>the</a:t>
            </a:r>
            <a:r>
              <a:rPr lang="sl-SI" sz="2000" i="1" noProof="0" dirty="0"/>
              <a:t> </a:t>
            </a:r>
            <a:r>
              <a:rPr lang="sl-SI" sz="2000" i="1" noProof="0" dirty="0" err="1"/>
              <a:t>right</a:t>
            </a:r>
            <a:r>
              <a:rPr lang="sl-SI" sz="2000" i="1" noProof="0" dirty="0"/>
              <a:t> is at </a:t>
            </a:r>
            <a:r>
              <a:rPr lang="sl-SI" sz="2000" i="1" noProof="0" dirty="0" err="1"/>
              <a:t>stake</a:t>
            </a:r>
            <a:r>
              <a:rPr lang="sl-SI" sz="2000" i="1" noProof="0"/>
              <a:t>.</a:t>
            </a:r>
            <a:endParaRPr lang="en-GB" sz="2000" i="1" noProof="0" dirty="0"/>
          </a:p>
          <a:p>
            <a:pPr marL="457200" lvl="1" indent="0">
              <a:buNone/>
            </a:pPr>
            <a:endParaRPr lang="en-GB" sz="2000" i="1" noProof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sz="20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Case: U-I-146/12 </a:t>
            </a:r>
            <a:r>
              <a:rPr lang="en-GB" sz="2000" b="1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Fiscal Balance Act </a:t>
            </a:r>
            <a:r>
              <a:rPr lang="en-GB" sz="20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a mandatory retirement at certain age is an appropriate measure in order to balance the public expenses (but not discriminatory) </a:t>
            </a:r>
          </a:p>
          <a:p>
            <a:pPr marL="457200" lvl="1" indent="0">
              <a:buNone/>
            </a:pPr>
            <a:r>
              <a:rPr lang="en-GB" sz="20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Case: U-I-186/12 </a:t>
            </a:r>
            <a:r>
              <a:rPr lang="en-GB" sz="2000" b="1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Fiscal Balance Act </a:t>
            </a:r>
            <a:r>
              <a:rPr lang="en-GB" sz="20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the state can decrease the level of the retiring allowance due to the state-based economic reasons </a:t>
            </a:r>
          </a:p>
          <a:p>
            <a:pPr marL="457200" lvl="1" indent="0">
              <a:buNone/>
            </a:pPr>
            <a:r>
              <a:rPr lang="en-GB" sz="18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Case Up-360/05 – a right to the </a:t>
            </a:r>
            <a:r>
              <a:rPr lang="en-GB" sz="1800" b="1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retiring allowance </a:t>
            </a:r>
            <a:r>
              <a:rPr lang="en-GB" sz="18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shall – in its essence – be at least the </a:t>
            </a:r>
            <a:r>
              <a:rPr lang="en-GB" sz="1800" i="1" u="sng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level of social security, but latter…</a:t>
            </a:r>
          </a:p>
          <a:p>
            <a:pPr marL="457200" lvl="1" indent="0">
              <a:buNone/>
            </a:pPr>
            <a:r>
              <a:rPr lang="en-GB" sz="19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Case U-II-1/11: </a:t>
            </a:r>
            <a:r>
              <a:rPr lang="en-GB" sz="1900" b="1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Retiring allowance – </a:t>
            </a:r>
            <a:r>
              <a:rPr lang="en-GB" sz="19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shall amount more than a simple life-level minimum, it shall amount to </a:t>
            </a:r>
            <a:r>
              <a:rPr lang="en-GB" sz="1900" i="1" u="sng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certain </a:t>
            </a:r>
            <a:r>
              <a:rPr lang="en-GB" sz="19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social minimum- </a:t>
            </a:r>
            <a:r>
              <a:rPr lang="en-GB" sz="1900" i="1" u="sng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taking into account paid contributions. A life-level minimum is less than social-level minimum. </a:t>
            </a:r>
            <a:endParaRPr lang="en-GB" sz="1900" i="1" noProof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endParaRPr lang="en-GB" sz="1900" i="1" u="sng" noProof="0" dirty="0">
              <a:solidFill>
                <a:schemeClr val="tx2">
                  <a:lumMod val="60000"/>
                  <a:lumOff val="40000"/>
                </a:schemeClr>
              </a:solidFill>
              <a:cs typeface="Calibri"/>
            </a:endParaRPr>
          </a:p>
          <a:p>
            <a:endParaRPr lang="en-GB" sz="2400" noProof="0" dirty="0"/>
          </a:p>
        </p:txBody>
      </p:sp>
      <p:pic>
        <p:nvPicPr>
          <p:cNvPr id="4" name="Picture 7" descr="znak-0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950" y="0"/>
            <a:ext cx="1270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5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59C0EF39-031F-47A1-A04B-140819845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85" y="523632"/>
            <a:ext cx="8229600" cy="560253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noProof="0" dirty="0">
                <a:solidFill>
                  <a:schemeClr val="tx2"/>
                </a:solidFill>
              </a:rPr>
              <a:t>Human dignity</a:t>
            </a:r>
          </a:p>
          <a:p>
            <a:pPr lvl="1"/>
            <a:r>
              <a:rPr lang="en-GB" noProof="0" dirty="0"/>
              <a:t>closely connected with diff. human rights (freedom of speech, state based procedures, migrations etc)</a:t>
            </a:r>
          </a:p>
          <a:p>
            <a:pPr lvl="1"/>
            <a:r>
              <a:rPr lang="en-GB" noProof="0" dirty="0"/>
              <a:t>vast amount of cases touches also the dignity in social cases</a:t>
            </a:r>
          </a:p>
          <a:p>
            <a:pPr lvl="2"/>
            <a:r>
              <a:rPr lang="en-GB" sz="2000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Case U-I-64/14 - </a:t>
            </a:r>
            <a:r>
              <a:rPr lang="en-GB" sz="2000" b="1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Right to a home</a:t>
            </a:r>
          </a:p>
          <a:p>
            <a:pPr lvl="2"/>
            <a:r>
              <a:rPr lang="en-GB" sz="2000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Case: U-I-110/15, Up-568/15 - </a:t>
            </a:r>
            <a:r>
              <a:rPr lang="en-GB" sz="2000" b="1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Social Assistance Benefits Act </a:t>
            </a:r>
            <a:r>
              <a:rPr lang="en-GB" sz="20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not unconstitutional -  condition not to dispose with the immovable</a:t>
            </a:r>
          </a:p>
          <a:p>
            <a:pPr lvl="1"/>
            <a:r>
              <a:rPr lang="en-GB" noProof="0" dirty="0"/>
              <a:t>when it comes to a question of the „capability“ of the state</a:t>
            </a:r>
          </a:p>
          <a:p>
            <a:pPr lvl="2"/>
            <a:r>
              <a:rPr lang="en-GB" sz="2000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Case </a:t>
            </a:r>
            <a:r>
              <a:rPr lang="en-GB" sz="2000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ABC </a:t>
            </a:r>
            <a:r>
              <a:rPr lang="en-GB" sz="2000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(Up-93/18, pending, only a legal question is presented)</a:t>
            </a:r>
          </a:p>
        </p:txBody>
      </p:sp>
    </p:spTree>
    <p:extLst>
      <p:ext uri="{BB962C8B-B14F-4D97-AF65-F5344CB8AC3E}">
        <p14:creationId xmlns:p14="http://schemas.microsoft.com/office/powerpoint/2010/main" val="419679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BFFDD8F-AD72-4196-88C3-A0A2A7F2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69" y="274638"/>
            <a:ext cx="9003323" cy="457199"/>
          </a:xfrm>
        </p:spPr>
        <p:txBody>
          <a:bodyPr/>
          <a:lstStyle/>
          <a:p>
            <a:r>
              <a:rPr lang="en-GB" sz="3200" b="1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the Cons. Court safeguarding (only) the elites?</a:t>
            </a:r>
            <a:endParaRPr lang="en-GB" b="1" i="1" noProof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BA823468-6BFD-44C1-AA04-CC001C08D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525963"/>
          </a:xfrm>
        </p:spPr>
        <p:txBody>
          <a:bodyPr/>
          <a:lstStyle/>
          <a:p>
            <a:r>
              <a:rPr lang="en-GB" noProof="0" dirty="0"/>
              <a:t>Decision that </a:t>
            </a:r>
            <a:r>
              <a:rPr lang="en-GB" i="1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Confiscation of Proceeds of Crime Act</a:t>
            </a:r>
            <a:r>
              <a:rPr lang="en-GB" i="1" noProof="0" dirty="0"/>
              <a:t> </a:t>
            </a:r>
            <a:r>
              <a:rPr lang="en-GB" noProof="0" dirty="0"/>
              <a:t>is </a:t>
            </a:r>
            <a:r>
              <a:rPr lang="en-GB" noProof="0" dirty="0" err="1"/>
              <a:t>uncosnt</a:t>
            </a:r>
            <a:r>
              <a:rPr lang="en-GB" noProof="0" dirty="0"/>
              <a:t>. in a part which enables it to be retroactively applied (</a:t>
            </a:r>
            <a:r>
              <a:rPr lang="en-GB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U-I-6/15</a:t>
            </a:r>
            <a:r>
              <a:rPr lang="en-GB" noProof="0" dirty="0"/>
              <a:t>)… give rise to public opinion that CC safeguards the elites only</a:t>
            </a:r>
          </a:p>
          <a:p>
            <a:r>
              <a:rPr lang="en-GB" noProof="0" dirty="0"/>
              <a:t>CC (cannot) calculate (</a:t>
            </a:r>
            <a:r>
              <a:rPr lang="en-GB" i="1" noProof="0" dirty="0" err="1"/>
              <a:t>iudex</a:t>
            </a:r>
            <a:r>
              <a:rPr lang="en-GB" i="1" noProof="0" dirty="0"/>
              <a:t> non </a:t>
            </a:r>
            <a:r>
              <a:rPr lang="en-GB" i="1" noProof="0" dirty="0" err="1"/>
              <a:t>calculat</a:t>
            </a:r>
            <a:r>
              <a:rPr lang="en-GB" noProof="0" dirty="0"/>
              <a:t>), and its rulings can also imply messages that decreases the trust of the public</a:t>
            </a:r>
          </a:p>
          <a:p>
            <a:r>
              <a:rPr lang="en-GB" i="1" noProof="0" dirty="0"/>
              <a:t>Obiter dicta </a:t>
            </a:r>
            <a:r>
              <a:rPr lang="en-GB" noProof="0" dirty="0"/>
              <a:t>messages are rare</a:t>
            </a:r>
          </a:p>
        </p:txBody>
      </p:sp>
    </p:spTree>
    <p:extLst>
      <p:ext uri="{BB962C8B-B14F-4D97-AF65-F5344CB8AC3E}">
        <p14:creationId xmlns:p14="http://schemas.microsoft.com/office/powerpoint/2010/main" val="282629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26377917AA884986D6B5B1A50B5255" ma:contentTypeVersion="0" ma:contentTypeDescription="Ustvari nov dokument." ma:contentTypeScope="" ma:versionID="2dc49fa3d6cef6661eddd3b456e6430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2bca1655184f05d8ce8e01e95b0b4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DF466B-664B-4A52-A550-E97DF8168B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2A5BE8-A679-4C95-96B0-A7BC957FA0A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14BBBDE-492E-4289-99F6-BBFAEC338B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6774</TotalTime>
  <Words>473</Words>
  <Application>Microsoft Office PowerPoint</Application>
  <PresentationFormat>Diaprojekcija na zaslonu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MS PGothic</vt:lpstr>
      <vt:lpstr>Arial</vt:lpstr>
      <vt:lpstr>Calibri</vt:lpstr>
      <vt:lpstr>Office Theme</vt:lpstr>
      <vt:lpstr>PowerPointova predstavitev</vt:lpstr>
      <vt:lpstr>Three main points</vt:lpstr>
      <vt:lpstr>PowerPointova predstavitev</vt:lpstr>
      <vt:lpstr>PowerPointova predstavitev</vt:lpstr>
      <vt:lpstr>PowerPointova predstavitev</vt:lpstr>
      <vt:lpstr>PowerPointova predstavitev</vt:lpstr>
      <vt:lpstr>Is the Cons. Court safeguarding (only) the elites?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Petra</dc:creator>
  <cp:lastModifiedBy>Vesna</cp:lastModifiedBy>
  <cp:revision>93</cp:revision>
  <cp:lastPrinted>2018-04-24T13:35:40Z</cp:lastPrinted>
  <dcterms:created xsi:type="dcterms:W3CDTF">2011-04-11T23:22:08Z</dcterms:created>
  <dcterms:modified xsi:type="dcterms:W3CDTF">2018-12-03T06:57:47Z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0x010100A626377917AA884986D6B5B1A50B5255</vt:lpwstr>
  </property>
</Properties>
</file>